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09" r:id="rId2"/>
    <p:sldId id="299" r:id="rId3"/>
    <p:sldId id="653" r:id="rId4"/>
    <p:sldId id="264" r:id="rId5"/>
    <p:sldId id="652" r:id="rId6"/>
    <p:sldId id="656" r:id="rId7"/>
    <p:sldId id="657" r:id="rId8"/>
    <p:sldId id="658" r:id="rId9"/>
    <p:sldId id="660" r:id="rId10"/>
    <p:sldId id="661" r:id="rId11"/>
    <p:sldId id="655" r:id="rId12"/>
    <p:sldId id="659" r:id="rId13"/>
    <p:sldId id="662" r:id="rId14"/>
    <p:sldId id="664" r:id="rId15"/>
    <p:sldId id="665" r:id="rId16"/>
    <p:sldId id="666" r:id="rId17"/>
    <p:sldId id="304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6"/>
    <a:srgbClr val="000000"/>
    <a:srgbClr val="163C46"/>
    <a:srgbClr val="052C47"/>
    <a:srgbClr val="76C4DC"/>
    <a:srgbClr val="E0B66A"/>
    <a:srgbClr val="412E0B"/>
    <a:srgbClr val="221A2C"/>
    <a:srgbClr val="A687CF"/>
    <a:srgbClr val="91E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CE730-8EDF-4F5D-86FE-3F71003BEF3C}" v="7" dt="2019-07-07T14:51:53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23" autoAdjust="0"/>
    <p:restoredTop sz="94660"/>
  </p:normalViewPr>
  <p:slideViewPr>
    <p:cSldViewPr>
      <p:cViewPr>
        <p:scale>
          <a:sx n="100" d="100"/>
          <a:sy n="100" d="100"/>
        </p:scale>
        <p:origin x="192" y="3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D656-3E50-481B-88BE-A6E897BC01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  <a:prstGeom prst="rect">
            <a:avLst/>
          </a:prstGeo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5 - 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97339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1600201"/>
            <a:ext cx="3961368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2227261"/>
            <a:ext cx="3961368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0635220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FDBB2D-4F57-5C40-9011-A2AD8675CF23}"/>
              </a:ext>
            </a:extLst>
          </p:cNvPr>
          <p:cNvSpPr/>
          <p:nvPr userDrawn="1"/>
        </p:nvSpPr>
        <p:spPr>
          <a:xfrm>
            <a:off x="-9336" y="6692073"/>
            <a:ext cx="110799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© 2019 the digit group, inc.</a:t>
            </a:r>
            <a:endParaRPr lang="en-US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FCE6A-DD01-DE44-A8A5-86D18323F447}"/>
              </a:ext>
            </a:extLst>
          </p:cNvPr>
          <p:cNvSpPr txBox="1"/>
          <p:nvPr userDrawn="1"/>
        </p:nvSpPr>
        <p:spPr>
          <a:xfrm>
            <a:off x="-153988" y="6506575"/>
            <a:ext cx="1786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www.thedigitgroup.com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E278D8-70B0-B24F-99FA-2CD06CE2CB4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1776712" y="6675853"/>
            <a:ext cx="9651700" cy="1622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F6601-4988-BD4E-8EE2-3877FD1B1B2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11" y="5959819"/>
            <a:ext cx="760413" cy="8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4" r:id="rId14"/>
    <p:sldLayoutId id="2147483666" r:id="rId15"/>
  </p:sldLayoutIdLst>
  <p:transition spd="slow">
    <p:dissolve/>
  </p:transition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63511"/>
            <a:ext cx="12188825" cy="692151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 Placeholder 1"/>
          <p:cNvSpPr txBox="1"/>
          <p:nvPr/>
        </p:nvSpPr>
        <p:spPr>
          <a:xfrm>
            <a:off x="1003373" y="3581400"/>
            <a:ext cx="1070107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r"/>
            <a:r>
              <a:rPr lang="en-US" b="1" dirty="0">
                <a:latin typeface="Century Gothic" panose="020B0502020202020204" pitchFamily="34" charset="0"/>
              </a:rPr>
              <a:t>AUTOMATING BUILDING DEPARTMENT PROCESSES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04EF7-51A9-47C2-97DC-488507614916}"/>
              </a:ext>
            </a:extLst>
          </p:cNvPr>
          <p:cNvSpPr txBox="1"/>
          <p:nvPr/>
        </p:nvSpPr>
        <p:spPr>
          <a:xfrm>
            <a:off x="92765" y="6596392"/>
            <a:ext cx="363109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© 2019 the digit group, inc.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E5E2F-F9F0-403E-AFED-5B9F1ACE37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457200"/>
            <a:ext cx="1638935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0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Singapore Corenet eResources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B89A797-8EE9-4B54-926A-B1B34AC6B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268351"/>
            <a:ext cx="3786187" cy="16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ngapore corenet logo">
            <a:extLst>
              <a:ext uri="{FF2B5EF4-FFF2-40B4-BE49-F238E27FC236}">
                <a16:creationId xmlns:a16="http://schemas.microsoft.com/office/drawing/2014/main" id="{A7759418-ACA9-403C-95B5-63BB1E23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2" y="2599733"/>
            <a:ext cx="3514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D5EE2A0-321E-4DA3-8E8E-5737AB108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1219601"/>
            <a:ext cx="5603083" cy="52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4934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ttps://www.bca.gov.sg/BuildingPlan/images/bpflowBPD.gif">
            <a:extLst>
              <a:ext uri="{FF2B5EF4-FFF2-40B4-BE49-F238E27FC236}">
                <a16:creationId xmlns:a16="http://schemas.microsoft.com/office/drawing/2014/main" id="{F70E51D5-4B68-4C75-BA2D-DACEE10E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319875"/>
            <a:ext cx="7391400" cy="51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E9049D6F-9C3B-4E3F-A63D-3B01B0DA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268351"/>
            <a:ext cx="3786187" cy="16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E87B7-78BB-4167-A5F1-F64E095AE2DA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Singapore Building Plan Workflow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58175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United Kingdom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5124" name="Picture 4" descr="Image result for UK BIM mandate">
            <a:extLst>
              <a:ext uri="{FF2B5EF4-FFF2-40B4-BE49-F238E27FC236}">
                <a16:creationId xmlns:a16="http://schemas.microsoft.com/office/drawing/2014/main" id="{7945AB03-D660-4E0A-8B9E-E6407796A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264807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90068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United States – San Diego, California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26FE46-BC50-4FA2-BCBC-F099BEACE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1219601"/>
            <a:ext cx="6477000" cy="5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1976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United States – Los Angeles, California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D178D21-FAA0-4B11-95D7-6B052F1F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601"/>
            <a:ext cx="10772286" cy="528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8279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Beyond Permits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11368-F13C-4079-B105-DC9593983C3C}"/>
              </a:ext>
            </a:extLst>
          </p:cNvPr>
          <p:cNvSpPr/>
          <p:nvPr/>
        </p:nvSpPr>
        <p:spPr>
          <a:xfrm>
            <a:off x="379412" y="1563104"/>
            <a:ext cx="11658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Standards for BIM Data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BIM LOD &amp; IFC Failures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US – Digitized MasterFormat / 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Uniformat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Data Classification / Taxonomy / Common Language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U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.S.- India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Common Language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Common Processes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Common Standards &amp; Definitions 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Increase Market Compatibility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Building Materia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ls / Equipment / Appliances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Professional Services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Industry Industrialization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Do Not Develop Standards for Yesterday</a:t>
            </a:r>
          </a:p>
        </p:txBody>
      </p:sp>
    </p:spTree>
    <p:extLst>
      <p:ext uri="{BB962C8B-B14F-4D97-AF65-F5344CB8AC3E}">
        <p14:creationId xmlns:p14="http://schemas.microsoft.com/office/powerpoint/2010/main" val="864741284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Our Experts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0709FFF-EEE5-4E5F-AB6C-AA21FCE1A2BF}"/>
              </a:ext>
            </a:extLst>
          </p:cNvPr>
          <p:cNvSpPr txBox="1"/>
          <p:nvPr/>
        </p:nvSpPr>
        <p:spPr>
          <a:xfrm>
            <a:off x="7856537" y="2971800"/>
            <a:ext cx="4495800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Mr. Igor Starkov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CEO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EcoDomus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19D28E9-9A4A-46C6-AD39-CDD9B58126B3}"/>
              </a:ext>
            </a:extLst>
          </p:cNvPr>
          <p:cNvSpPr txBox="1"/>
          <p:nvPr/>
        </p:nvSpPr>
        <p:spPr>
          <a:xfrm>
            <a:off x="26987" y="2971800"/>
            <a:ext cx="441960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Dr. CB Amarnath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President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India Building Information Modeling Association (IBIMI)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20474D8-FB5D-4315-A87C-5E667FC1E5AF}"/>
              </a:ext>
            </a:extLst>
          </p:cNvPr>
          <p:cNvSpPr txBox="1"/>
          <p:nvPr/>
        </p:nvSpPr>
        <p:spPr>
          <a:xfrm>
            <a:off x="4122737" y="2971800"/>
            <a:ext cx="4419600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Kausik Dutta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Manager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Larsen &amp; Toubro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36351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icture 5">
            <a:extLst>
              <a:ext uri="{FF2B5EF4-FFF2-40B4-BE49-F238E27FC236}">
                <a16:creationId xmlns:a16="http://schemas.microsoft.com/office/drawing/2014/main" id="{F3EE2F65-5B66-4D58-A54B-408BAF932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32758" cy="687926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0228C3-9C14-4EBC-9448-F4BC0994F578}"/>
              </a:ext>
            </a:extLst>
          </p:cNvPr>
          <p:cNvSpPr txBox="1"/>
          <p:nvPr/>
        </p:nvSpPr>
        <p:spPr>
          <a:xfrm>
            <a:off x="5408612" y="4511565"/>
            <a:ext cx="56964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www.thedigitgroup.com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E0F95-40EA-4E58-A59C-13AD12F5DDB8}"/>
              </a:ext>
            </a:extLst>
          </p:cNvPr>
          <p:cNvSpPr txBox="1"/>
          <p:nvPr/>
        </p:nvSpPr>
        <p:spPr>
          <a:xfrm>
            <a:off x="303212" y="4542343"/>
            <a:ext cx="44196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Smart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Cities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11F1F-E5EE-4CFE-A996-4B43797E49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769841"/>
            <a:ext cx="1181735" cy="716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595439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Picture 3">
            <a:extLst>
              <a:ext uri="{FF2B5EF4-FFF2-40B4-BE49-F238E27FC236}">
                <a16:creationId xmlns:a16="http://schemas.microsoft.com/office/drawing/2014/main" id="{56A6F1C8-9A38-1948-B6E7-F029C5A45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12197929" cy="6934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FCE8DF5-D387-406E-B54A-1F1979101A87}"/>
              </a:ext>
            </a:extLst>
          </p:cNvPr>
          <p:cNvSpPr txBox="1"/>
          <p:nvPr/>
        </p:nvSpPr>
        <p:spPr>
          <a:xfrm>
            <a:off x="7847012" y="2158490"/>
            <a:ext cx="4495800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latin typeface="Century Gothic" panose="020B0502020202020204" pitchFamily="34" charset="0"/>
                <a:ea typeface="DengXian" panose="02010600030101010101" pitchFamily="2" charset="-122"/>
              </a:rPr>
              <a:t>Mr. Igor Starkov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CEO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EcoDomus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F455738-B73D-46D3-9901-95F4246DFE9F}"/>
              </a:ext>
            </a:extLst>
          </p:cNvPr>
          <p:cNvSpPr txBox="1"/>
          <p:nvPr/>
        </p:nvSpPr>
        <p:spPr>
          <a:xfrm>
            <a:off x="17462" y="2158490"/>
            <a:ext cx="441960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Dr. CB Amarnath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President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India Building Information Modeling Association (IBIMI)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E77518AB-564C-440F-8DF4-4906CBD67655}"/>
              </a:ext>
            </a:extLst>
          </p:cNvPr>
          <p:cNvSpPr txBox="1"/>
          <p:nvPr/>
        </p:nvSpPr>
        <p:spPr>
          <a:xfrm>
            <a:off x="-1" y="4085670"/>
            <a:ext cx="12188825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Paul Doherty, AIA, IFMA Fellow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Founder &amp; Chairman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The Digit Group (TDG)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B89B744-2B5F-4CD4-83A7-FF1D5C63E6F4}"/>
              </a:ext>
            </a:extLst>
          </p:cNvPr>
          <p:cNvSpPr txBox="1"/>
          <p:nvPr/>
        </p:nvSpPr>
        <p:spPr>
          <a:xfrm>
            <a:off x="4113212" y="2158490"/>
            <a:ext cx="4419600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Kausik Dutta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Manager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Larsen &amp; Toubro</a:t>
            </a:r>
            <a:endParaRPr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Picture 3">
            <a:extLst>
              <a:ext uri="{FF2B5EF4-FFF2-40B4-BE49-F238E27FC236}">
                <a16:creationId xmlns:a16="http://schemas.microsoft.com/office/drawing/2014/main" id="{56A6F1C8-9A38-1948-B6E7-F029C5A45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12197929" cy="6934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528831-169D-1440-859B-E0BEC3667977}"/>
              </a:ext>
            </a:extLst>
          </p:cNvPr>
          <p:cNvSpPr txBox="1">
            <a:spLocks/>
          </p:cNvSpPr>
          <p:nvPr/>
        </p:nvSpPr>
        <p:spPr>
          <a:xfrm>
            <a:off x="4313861" y="996005"/>
            <a:ext cx="7152486" cy="1351830"/>
          </a:xfrm>
          <a:prstGeom prst="rect">
            <a:avLst/>
          </a:prstGeom>
        </p:spPr>
        <p:txBody>
          <a:bodyPr/>
          <a:lstStyle>
            <a:lvl1pPr marL="0" marR="0" indent="0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933252" marR="0" indent="-339921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549247" marR="0" indent="-362589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215093" marR="0" indent="-435105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808421" marR="0" indent="-435099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3920259" marR="0" indent="-356384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4633035" marR="0" indent="-356384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5345810" marR="0" indent="-356384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6058584" marR="0" indent="-356384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6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Smart Cities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6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Design | Construction | Operations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6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Innovation Development and Delivery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6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Housing | Transportation | Technology | Energy | Media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8066" y="3048000"/>
            <a:ext cx="9700417" cy="2628010"/>
            <a:chOff x="253856" y="3064070"/>
            <a:chExt cx="10615001" cy="30363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5A9A0D-0960-1748-A836-B30D74838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746" y="3878727"/>
              <a:ext cx="2966904" cy="77694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C8940B-0050-8D45-BCFA-47885E2FB9C8}"/>
                </a:ext>
              </a:extLst>
            </p:cNvPr>
            <p:cNvSpPr txBox="1"/>
            <p:nvPr/>
          </p:nvSpPr>
          <p:spPr>
            <a:xfrm>
              <a:off x="253856" y="4810632"/>
              <a:ext cx="3160377" cy="95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“Changing The World”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72AF64-C597-F04E-A3FD-1B0CD173B42C}"/>
                </a:ext>
              </a:extLst>
            </p:cNvPr>
            <p:cNvSpPr txBox="1"/>
            <p:nvPr/>
          </p:nvSpPr>
          <p:spPr>
            <a:xfrm>
              <a:off x="1053252" y="5755272"/>
              <a:ext cx="1565108" cy="3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July 2018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C119D-E8C5-8545-ADD1-C156482860D5}"/>
                </a:ext>
              </a:extLst>
            </p:cNvPr>
            <p:cNvSpPr txBox="1"/>
            <p:nvPr/>
          </p:nvSpPr>
          <p:spPr>
            <a:xfrm>
              <a:off x="3632307" y="4909238"/>
              <a:ext cx="3931595" cy="95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“An American Business Titan”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7DFA76-02C9-0E41-8EB0-B82FD5CFB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0447"/>
                      </a14:imgEffect>
                      <a14:imgEffect>
                        <a14:saturation sat="2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2906" y="4245316"/>
              <a:ext cx="3155951" cy="58385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AA876D-6375-A642-B894-A13F9E90A2FE}"/>
                </a:ext>
              </a:extLst>
            </p:cNvPr>
            <p:cNvSpPr txBox="1"/>
            <p:nvPr/>
          </p:nvSpPr>
          <p:spPr>
            <a:xfrm>
              <a:off x="7866540" y="4900405"/>
              <a:ext cx="2848682" cy="95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“Global Leader”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84E56D-DC80-F94D-A7EE-3CE837C73F7F}"/>
                </a:ext>
              </a:extLst>
            </p:cNvPr>
            <p:cNvSpPr txBox="1"/>
            <p:nvPr/>
          </p:nvSpPr>
          <p:spPr>
            <a:xfrm>
              <a:off x="4815550" y="5798264"/>
              <a:ext cx="1565108" cy="3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November 2017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99FC88-A2E9-FF48-97BD-2B31FAC7E17A}"/>
                </a:ext>
              </a:extLst>
            </p:cNvPr>
            <p:cNvSpPr txBox="1"/>
            <p:nvPr/>
          </p:nvSpPr>
          <p:spPr>
            <a:xfrm>
              <a:off x="8695174" y="5793333"/>
              <a:ext cx="1565108" cy="3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November 2017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7300" y="3064070"/>
              <a:ext cx="2161610" cy="162931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927" y="944476"/>
            <a:ext cx="1231579" cy="14548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024851" y="788088"/>
            <a:ext cx="0" cy="1739447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556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-1" y="2740720"/>
            <a:ext cx="12188825" cy="134346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Century Gothic" charset="0"/>
                <a:ea typeface="Century Gothic" charset="0"/>
                <a:cs typeface="Century Gothic" charset="0"/>
              </a:rPr>
              <a:t>Building Departments &amp; Smart Cities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455A8-00A7-44CF-9691-1B3589DC6EAA}"/>
              </a:ext>
            </a:extLst>
          </p:cNvPr>
          <p:cNvSpPr/>
          <p:nvPr/>
        </p:nvSpPr>
        <p:spPr>
          <a:xfrm>
            <a:off x="11210541" y="5841953"/>
            <a:ext cx="978283" cy="1016047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7" tIns="45707" rIns="45707" bIns="45707" numCol="1" spcCol="38100" rtlCol="0" anchor="ctr">
            <a:spAutoFit/>
          </a:bodyPr>
          <a:lstStyle/>
          <a:p>
            <a:pPr defTabSz="914126" hangingPunct="0"/>
            <a:endParaRPr lang="en-US" sz="1799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173061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17BBEE-FF31-A044-B62F-DF33BE01E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9" y="1317487"/>
            <a:ext cx="10808118" cy="53657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/>
              <a:t>Business Model</a:t>
            </a:r>
          </a:p>
          <a:p>
            <a:pPr hangingPunct="1"/>
            <a:r>
              <a:rPr lang="en-US" sz="1600" b="1" dirty="0"/>
              <a:t>United Nations Sustainable Development Goals</a:t>
            </a:r>
            <a:r>
              <a:rPr lang="en-US" sz="1600" dirty="0"/>
              <a:t> to make our world more: </a:t>
            </a:r>
          </a:p>
          <a:p>
            <a:pPr hangingPunct="1"/>
            <a:r>
              <a:rPr lang="en-US" sz="1600" b="1" dirty="0"/>
              <a:t>Prosperous • Inclusive • Sustainable • Resilient</a:t>
            </a:r>
          </a:p>
          <a:p>
            <a:pPr hangingPunct="1"/>
            <a:endParaRPr lang="en-US" sz="1600" dirty="0"/>
          </a:p>
          <a:p>
            <a:pPr hangingPunct="1"/>
            <a:endParaRPr lang="en-US" sz="3119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2C658-A38A-3243-AF7B-F7DD81B4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0095137" y="214428"/>
            <a:ext cx="935003" cy="7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9149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Building Permits – Worldwide Cost</a:t>
            </a:r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Operating and capital cost per building permit (US$)">
            <a:extLst>
              <a:ext uri="{FF2B5EF4-FFF2-40B4-BE49-F238E27FC236}">
                <a16:creationId xmlns:a16="http://schemas.microsoft.com/office/drawing/2014/main" id="{A8B9D80E-611B-4868-859F-F79D7D27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2" y="1264807"/>
            <a:ext cx="7518450" cy="42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F92B35-0D3D-4BE2-B23F-C3033C417EC2}"/>
              </a:ext>
            </a:extLst>
          </p:cNvPr>
          <p:cNvSpPr/>
          <p:nvPr/>
        </p:nvSpPr>
        <p:spPr>
          <a:xfrm>
            <a:off x="7999412" y="1905000"/>
            <a:ext cx="4200230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Type of permit being issued</a:t>
            </a:r>
          </a:p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The level of complexity of the project</a:t>
            </a:r>
          </a:p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The complexity of the permit process and application</a:t>
            </a:r>
          </a:p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The level of digitization</a:t>
            </a:r>
            <a:endParaRPr lang="en-US" sz="2000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1660C-BDA8-4873-AD75-E5006BA73C5E}"/>
              </a:ext>
            </a:extLst>
          </p:cNvPr>
          <p:cNvSpPr txBox="1"/>
          <p:nvPr/>
        </p:nvSpPr>
        <p:spPr>
          <a:xfrm>
            <a:off x="0" y="6172200"/>
            <a:ext cx="68978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cs typeface="Arial" panose="020B0604020202020204" pitchFamily="34" charset="0"/>
              </a:rPr>
              <a:t>Courtesy KPMG</a:t>
            </a:r>
          </a:p>
        </p:txBody>
      </p:sp>
    </p:spTree>
    <p:extLst>
      <p:ext uri="{BB962C8B-B14F-4D97-AF65-F5344CB8AC3E}">
        <p14:creationId xmlns:p14="http://schemas.microsoft.com/office/powerpoint/2010/main" val="1724374001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 descr="Time to issue a building permit (days)">
            <a:extLst>
              <a:ext uri="{FF2B5EF4-FFF2-40B4-BE49-F238E27FC236}">
                <a16:creationId xmlns:a16="http://schemas.microsoft.com/office/drawing/2014/main" id="{C9AEF9CE-B63F-4662-96FA-BDC59707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8156"/>
            <a:ext cx="7313613" cy="41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0F8B7A-1B6C-4721-BFBA-DB4EF58D7360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Building Permits – Worldwide Time</a:t>
            </a:r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63337A-E4FA-4AF6-BB5B-20285FEA4105}"/>
              </a:ext>
            </a:extLst>
          </p:cNvPr>
          <p:cNvSpPr/>
          <p:nvPr/>
        </p:nvSpPr>
        <p:spPr>
          <a:xfrm>
            <a:off x="7466012" y="1271894"/>
            <a:ext cx="472122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Managing rapid urban development and the associated increase in demand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Improving inter-sectorial and inter-agency coordination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Implementing new IT and back office systems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Reducing overall permit processing times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Increasing the number of permits approved upon initial application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Enhancing customer experience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Encouraging economic growth and Development</a:t>
            </a:r>
            <a:endParaRPr lang="en-US" sz="1800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B7CED-F63E-42C7-9633-99B9C0C98CC0}"/>
              </a:ext>
            </a:extLst>
          </p:cNvPr>
          <p:cNvSpPr txBox="1"/>
          <p:nvPr/>
        </p:nvSpPr>
        <p:spPr>
          <a:xfrm>
            <a:off x="0" y="6172200"/>
            <a:ext cx="68978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cs typeface="Arial" panose="020B0604020202020204" pitchFamily="34" charset="0"/>
              </a:rPr>
              <a:t>Courtesy KPMG</a:t>
            </a:r>
          </a:p>
        </p:txBody>
      </p:sp>
    </p:spTree>
    <p:extLst>
      <p:ext uri="{BB962C8B-B14F-4D97-AF65-F5344CB8AC3E}">
        <p14:creationId xmlns:p14="http://schemas.microsoft.com/office/powerpoint/2010/main" val="583425977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Building Department Innovations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44AA4-DE1F-4E5A-82D9-33C03936AA88}"/>
              </a:ext>
            </a:extLst>
          </p:cNvPr>
          <p:cNvSpPr/>
          <p:nvPr/>
        </p:nvSpPr>
        <p:spPr>
          <a:xfrm>
            <a:off x="379412" y="1563104"/>
            <a:ext cx="7848600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In 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Brisbane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, the Suburban Construction Management Team has used the new Planning Act and Environment Protection Act to adopt a stronger compliance focus, including training to facilitate the implementation of Prescribed Infringement Notices.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Authorities in 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Sao Paulo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 have implemented a new Electronic Licensing System (</a:t>
            </a:r>
            <a:r>
              <a:rPr lang="en-US" sz="1800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SLCe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) that should allow projects to be approved in less than five working days by unifying documents within a single permit.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The city of 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Philadelphia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 introduced a new customer queuing system (that will enable customers to schedule appointments) and a new IT system that should allow customers to submit and pay for permits online.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Having split their applications into subcategories, authorities in 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Cape Town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 are now introducing electronic submissions and registering users as business partners with the city.</a:t>
            </a:r>
            <a:endParaRPr lang="en-US" sz="1800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E5389-2344-40A0-8378-257F00D9936C}"/>
              </a:ext>
            </a:extLst>
          </p:cNvPr>
          <p:cNvSpPr txBox="1"/>
          <p:nvPr/>
        </p:nvSpPr>
        <p:spPr>
          <a:xfrm>
            <a:off x="0" y="6172200"/>
            <a:ext cx="68978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cs typeface="Arial" panose="020B0604020202020204" pitchFamily="34" charset="0"/>
              </a:rPr>
              <a:t>Courtesy KPMG</a:t>
            </a:r>
          </a:p>
        </p:txBody>
      </p:sp>
    </p:spTree>
    <p:extLst>
      <p:ext uri="{BB962C8B-B14F-4D97-AF65-F5344CB8AC3E}">
        <p14:creationId xmlns:p14="http://schemas.microsoft.com/office/powerpoint/2010/main" val="2873979431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Singapore Corenet eSubmissions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B89A797-8EE9-4B54-926A-B1B34AC6B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268351"/>
            <a:ext cx="3786187" cy="16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ngapore corenet logo">
            <a:extLst>
              <a:ext uri="{FF2B5EF4-FFF2-40B4-BE49-F238E27FC236}">
                <a16:creationId xmlns:a16="http://schemas.microsoft.com/office/drawing/2014/main" id="{A7759418-ACA9-403C-95B5-63BB1E23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2" y="2599733"/>
            <a:ext cx="3514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E9DF2B-4597-4F0C-8CEE-73FB09739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82" y="1219601"/>
            <a:ext cx="4907730" cy="54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0327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 algn="ctr">
          <a:defRPr sz="1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00-01-template-title-example.potx" id="{4C670E9E-062E-45DD-9E7D-139A82C11F4F}" vid="{A9FA6FE0-FC9A-407C-8471-88DF642BD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14623-ACCC-47BC-92B9-9F28206DD657}"/>
</file>

<file path=customXml/itemProps2.xml><?xml version="1.0" encoding="utf-8"?>
<ds:datastoreItem xmlns:ds="http://schemas.openxmlformats.org/officeDocument/2006/customXml" ds:itemID="{55D9B393-2B80-4A2B-8F04-D7EAE23B0DC4}"/>
</file>

<file path=customXml/itemProps3.xml><?xml version="1.0" encoding="utf-8"?>
<ds:datastoreItem xmlns:ds="http://schemas.openxmlformats.org/officeDocument/2006/customXml" ds:itemID="{5B74718E-1989-4B9C-A43C-BECB867B82A5}"/>
</file>

<file path=customXml/itemProps4.xml><?xml version="1.0" encoding="utf-8"?>
<ds:datastoreItem xmlns:ds="http://schemas.openxmlformats.org/officeDocument/2006/customXml" ds:itemID="{003E32EE-E855-4499-A8AF-0B45EA8C55FB}"/>
</file>

<file path=docProps/app.xml><?xml version="1.0" encoding="utf-8"?>
<Properties xmlns="http://schemas.openxmlformats.org/officeDocument/2006/extended-properties" xmlns:vt="http://schemas.openxmlformats.org/officeDocument/2006/docPropsVTypes">
  <Template>2000-01-template-title-example</Template>
  <TotalTime>70131</TotalTime>
  <Words>367</Words>
  <Application>Microsoft Office PowerPoint</Application>
  <PresentationFormat>Custom</PresentationFormat>
  <Paragraphs>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Gill Sans Light</vt:lpstr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Building Departments &amp; Smart 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Munna</dc:creator>
  <cp:lastModifiedBy>Paul Doherty</cp:lastModifiedBy>
  <cp:revision>97</cp:revision>
  <dcterms:created xsi:type="dcterms:W3CDTF">2016-05-22T13:01:05Z</dcterms:created>
  <dcterms:modified xsi:type="dcterms:W3CDTF">2019-07-09T22:40:44Z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c4cec394-66f7-41eb-91d0-873ea2eef7bb</vt:lpwstr>
  </property>
</Properties>
</file>